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Now Heavy" charset="1" panose="00000A00000000000000"/>
      <p:regular r:id="rId13"/>
    </p:embeddedFont>
    <p:embeddedFont>
      <p:font typeface="Now Bold" charset="1" panose="00000800000000000000"/>
      <p:regular r:id="rId14"/>
    </p:embeddedFont>
    <p:embeddedFont>
      <p:font typeface="DM Sans Bold" charset="1" panose="00000000000000000000"/>
      <p:regular r:id="rId15"/>
    </p:embeddedFont>
    <p:embeddedFont>
      <p:font typeface="Now" charset="1" panose="00000500000000000000"/>
      <p:regular r:id="rId16"/>
    </p:embeddedFont>
    <p:embeddedFont>
      <p:font typeface="DM Sans"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VAG072at6S8.mp4" Type="http://schemas.openxmlformats.org/officeDocument/2006/relationships/video"/><Relationship Id="rId6" Target="../media/VAG072at6S8.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28098" t="-43563" r="-15465" b="0"/>
            </a:stretch>
          </a:blipFill>
        </p:spPr>
      </p:sp>
      <p:sp>
        <p:nvSpPr>
          <p:cNvPr name="TextBox 3" id="3"/>
          <p:cNvSpPr txBox="true"/>
          <p:nvPr/>
        </p:nvSpPr>
        <p:spPr>
          <a:xfrm rot="0">
            <a:off x="1440792" y="2983289"/>
            <a:ext cx="15406417" cy="5214501"/>
          </a:xfrm>
          <a:prstGeom prst="rect">
            <a:avLst/>
          </a:prstGeom>
        </p:spPr>
        <p:txBody>
          <a:bodyPr anchor="t" rtlCol="false" tIns="0" lIns="0" bIns="0" rIns="0">
            <a:spAutoFit/>
          </a:bodyPr>
          <a:lstStyle/>
          <a:p>
            <a:pPr algn="ctr">
              <a:lnSpc>
                <a:spcPts val="42286"/>
              </a:lnSpc>
              <a:spcBef>
                <a:spcPct val="0"/>
              </a:spcBef>
            </a:pPr>
            <a:r>
              <a:rPr lang="en-US" b="true" sz="30204">
                <a:solidFill>
                  <a:srgbClr val="FFFFFF"/>
                </a:solidFill>
                <a:latin typeface="Now Heavy"/>
                <a:ea typeface="Now Heavy"/>
                <a:cs typeface="Now Heavy"/>
                <a:sym typeface="Now Heavy"/>
              </a:rPr>
              <a:t>MESH</a:t>
            </a:r>
          </a:p>
        </p:txBody>
      </p:sp>
      <p:sp>
        <p:nvSpPr>
          <p:cNvPr name="TextBox 4" id="4"/>
          <p:cNvSpPr txBox="true"/>
          <p:nvPr/>
        </p:nvSpPr>
        <p:spPr>
          <a:xfrm rot="0">
            <a:off x="2714066" y="2304283"/>
            <a:ext cx="12859868" cy="1604090"/>
          </a:xfrm>
          <a:prstGeom prst="rect">
            <a:avLst/>
          </a:prstGeom>
        </p:spPr>
        <p:txBody>
          <a:bodyPr anchor="t" rtlCol="false" tIns="0" lIns="0" bIns="0" rIns="0">
            <a:spAutoFit/>
          </a:bodyPr>
          <a:lstStyle/>
          <a:p>
            <a:pPr algn="ctr">
              <a:lnSpc>
                <a:spcPts val="12910"/>
              </a:lnSpc>
              <a:spcBef>
                <a:spcPct val="0"/>
              </a:spcBef>
            </a:pPr>
            <a:r>
              <a:rPr lang="en-US" b="true" sz="9221" spc="7377">
                <a:solidFill>
                  <a:srgbClr val="FFFFFF"/>
                </a:solidFill>
                <a:latin typeface="Now Bold"/>
                <a:ea typeface="Now Bold"/>
                <a:cs typeface="Now Bold"/>
                <a:sym typeface="Now Bold"/>
              </a:rPr>
              <a:t>HELIO</a:t>
            </a:r>
          </a:p>
        </p:txBody>
      </p:sp>
      <p:sp>
        <p:nvSpPr>
          <p:cNvPr name="TextBox 5" id="5"/>
          <p:cNvSpPr txBox="true"/>
          <p:nvPr/>
        </p:nvSpPr>
        <p:spPr>
          <a:xfrm rot="0">
            <a:off x="1028700" y="676214"/>
            <a:ext cx="2218519" cy="284831"/>
          </a:xfrm>
          <a:prstGeom prst="rect">
            <a:avLst/>
          </a:prstGeom>
        </p:spPr>
        <p:txBody>
          <a:bodyPr anchor="t" rtlCol="false" tIns="0" lIns="0" bIns="0" rIns="0">
            <a:spAutoFit/>
          </a:bodyPr>
          <a:lstStyle/>
          <a:p>
            <a:pPr algn="l">
              <a:lnSpc>
                <a:spcPts val="2404"/>
              </a:lnSpc>
              <a:spcBef>
                <a:spcPct val="0"/>
              </a:spcBef>
            </a:pPr>
            <a:r>
              <a:rPr lang="en-US" b="true" sz="1717">
                <a:solidFill>
                  <a:srgbClr val="FFFFFF"/>
                </a:solidFill>
                <a:latin typeface="DM Sans Bold"/>
                <a:ea typeface="DM Sans Bold"/>
                <a:cs typeface="DM Sans Bold"/>
                <a:sym typeface="DM Sans Bold"/>
              </a:rPr>
              <a:t>NSAC 2025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9419291" y="1755283"/>
            <a:ext cx="11095293" cy="11025948"/>
          </a:xfrm>
          <a:custGeom>
            <a:avLst/>
            <a:gdLst/>
            <a:ahLst/>
            <a:cxnLst/>
            <a:rect r="r" b="b" t="t" l="l"/>
            <a:pathLst>
              <a:path h="11025948" w="11095293">
                <a:moveTo>
                  <a:pt x="0" y="11025947"/>
                </a:moveTo>
                <a:lnTo>
                  <a:pt x="11095293" y="11025947"/>
                </a:lnTo>
                <a:lnTo>
                  <a:pt x="11095293" y="0"/>
                </a:lnTo>
                <a:lnTo>
                  <a:pt x="0" y="0"/>
                </a:lnTo>
                <a:lnTo>
                  <a:pt x="0" y="11025947"/>
                </a:lnTo>
                <a:close/>
              </a:path>
            </a:pathLst>
          </a:custGeom>
          <a:blipFill>
            <a:blip r:embed="rId3"/>
            <a:stretch>
              <a:fillRect l="0" t="0" r="0" b="0"/>
            </a:stretch>
          </a:blipFill>
        </p:spPr>
      </p:sp>
      <p:sp>
        <p:nvSpPr>
          <p:cNvPr name="Freeform 4" id="4"/>
          <p:cNvSpPr/>
          <p:nvPr/>
        </p:nvSpPr>
        <p:spPr>
          <a:xfrm flipH="false" flipV="false" rot="0">
            <a:off x="11349481" y="2901342"/>
            <a:ext cx="4749559" cy="6356958"/>
          </a:xfrm>
          <a:custGeom>
            <a:avLst/>
            <a:gdLst/>
            <a:ahLst/>
            <a:cxnLst/>
            <a:rect r="r" b="b" t="t" l="l"/>
            <a:pathLst>
              <a:path h="6356958" w="4749559">
                <a:moveTo>
                  <a:pt x="0" y="0"/>
                </a:moveTo>
                <a:lnTo>
                  <a:pt x="4749559" y="0"/>
                </a:lnTo>
                <a:lnTo>
                  <a:pt x="4749559" y="6356958"/>
                </a:lnTo>
                <a:lnTo>
                  <a:pt x="0" y="6356958"/>
                </a:lnTo>
                <a:lnTo>
                  <a:pt x="0" y="0"/>
                </a:lnTo>
                <a:close/>
              </a:path>
            </a:pathLst>
          </a:custGeom>
          <a:blipFill>
            <a:blip r:embed="rId4"/>
            <a:stretch>
              <a:fillRect l="-66995" t="0" r="-70948" b="0"/>
            </a:stretch>
          </a:blipFill>
        </p:spPr>
      </p:sp>
      <p:sp>
        <p:nvSpPr>
          <p:cNvPr name="TextBox 5" id="5"/>
          <p:cNvSpPr txBox="true"/>
          <p:nvPr/>
        </p:nvSpPr>
        <p:spPr>
          <a:xfrm rot="0">
            <a:off x="1768167" y="2627843"/>
            <a:ext cx="7102477" cy="1955192"/>
          </a:xfrm>
          <a:prstGeom prst="rect">
            <a:avLst/>
          </a:prstGeom>
        </p:spPr>
        <p:txBody>
          <a:bodyPr anchor="t" rtlCol="false" tIns="0" lIns="0" bIns="0" rIns="0">
            <a:spAutoFit/>
          </a:bodyPr>
          <a:lstStyle/>
          <a:p>
            <a:pPr algn="l">
              <a:lnSpc>
                <a:spcPts val="7733"/>
              </a:lnSpc>
              <a:spcBef>
                <a:spcPct val="0"/>
              </a:spcBef>
            </a:pPr>
            <a:r>
              <a:rPr lang="en-US" b="true" sz="5523">
                <a:solidFill>
                  <a:srgbClr val="FFFFFF"/>
                </a:solidFill>
                <a:latin typeface="Now Heavy"/>
                <a:ea typeface="Now Heavy"/>
                <a:cs typeface="Now Heavy"/>
                <a:sym typeface="Now Heavy"/>
              </a:rPr>
              <a:t>HYBRID SATELLITE ENERGY SYSTEM</a:t>
            </a:r>
          </a:p>
        </p:txBody>
      </p:sp>
      <p:sp>
        <p:nvSpPr>
          <p:cNvPr name="TextBox 6" id="6"/>
          <p:cNvSpPr txBox="true"/>
          <p:nvPr/>
        </p:nvSpPr>
        <p:spPr>
          <a:xfrm rot="0">
            <a:off x="1768167" y="5066297"/>
            <a:ext cx="5850738" cy="3233420"/>
          </a:xfrm>
          <a:prstGeom prst="rect">
            <a:avLst/>
          </a:prstGeom>
        </p:spPr>
        <p:txBody>
          <a:bodyPr anchor="t" rtlCol="false" tIns="0" lIns="0" bIns="0" rIns="0">
            <a:spAutoFit/>
          </a:bodyPr>
          <a:lstStyle/>
          <a:p>
            <a:pPr algn="just">
              <a:lnSpc>
                <a:spcPts val="2379"/>
              </a:lnSpc>
            </a:pPr>
            <a:r>
              <a:rPr lang="en-US" sz="1699">
                <a:solidFill>
                  <a:srgbClr val="FFFFFF"/>
                </a:solidFill>
                <a:latin typeface="Now"/>
                <a:ea typeface="Now"/>
                <a:cs typeface="Now"/>
                <a:sym typeface="Now"/>
              </a:rPr>
              <a:t>HelioMesh is a hybrid energy solution for satellites that combines solar wind kinetic energy</a:t>
            </a:r>
          </a:p>
          <a:p>
            <a:pPr algn="just">
              <a:lnSpc>
                <a:spcPts val="2379"/>
              </a:lnSpc>
            </a:pPr>
            <a:r>
              <a:rPr lang="en-US" sz="1699">
                <a:solidFill>
                  <a:srgbClr val="FFFFFF"/>
                </a:solidFill>
                <a:latin typeface="Now"/>
                <a:ea typeface="Now"/>
                <a:cs typeface="Now"/>
                <a:sym typeface="Now"/>
              </a:rPr>
              <a:t>and traditional solar panel power.</a:t>
            </a:r>
          </a:p>
          <a:p>
            <a:pPr algn="just">
              <a:lnSpc>
                <a:spcPts val="2379"/>
              </a:lnSpc>
            </a:pPr>
          </a:p>
          <a:p>
            <a:pPr algn="just">
              <a:lnSpc>
                <a:spcPts val="2379"/>
              </a:lnSpc>
            </a:pPr>
            <a:r>
              <a:rPr lang="en-US" sz="1699">
                <a:solidFill>
                  <a:srgbClr val="FFFFFF"/>
                </a:solidFill>
                <a:latin typeface="Now"/>
                <a:ea typeface="Now"/>
                <a:cs typeface="Now"/>
                <a:sym typeface="Now"/>
              </a:rPr>
              <a:t>Using reinforcement learning to predict space weather, the system automatically switches</a:t>
            </a:r>
          </a:p>
          <a:p>
            <a:pPr algn="just">
              <a:lnSpc>
                <a:spcPts val="2379"/>
              </a:lnSpc>
            </a:pPr>
            <a:r>
              <a:rPr lang="en-US" sz="1699">
                <a:solidFill>
                  <a:srgbClr val="FFFFFF"/>
                </a:solidFill>
                <a:latin typeface="Now"/>
                <a:ea typeface="Now"/>
                <a:cs typeface="Now"/>
                <a:sym typeface="Now"/>
              </a:rPr>
              <a:t>between power collection and propulsion modes.</a:t>
            </a:r>
          </a:p>
          <a:p>
            <a:pPr algn="just">
              <a:lnSpc>
                <a:spcPts val="2379"/>
              </a:lnSpc>
            </a:pPr>
          </a:p>
          <a:p>
            <a:pPr algn="just">
              <a:lnSpc>
                <a:spcPts val="2379"/>
              </a:lnSpc>
            </a:pPr>
            <a:r>
              <a:rPr lang="en-US" sz="1699">
                <a:solidFill>
                  <a:srgbClr val="FFFFFF"/>
                </a:solidFill>
                <a:latin typeface="Now"/>
                <a:ea typeface="Now"/>
                <a:cs typeface="Now"/>
                <a:sym typeface="Now"/>
              </a:rPr>
              <a:t>This guarantees continuous performance and extended mission lifetime even under</a:t>
            </a:r>
          </a:p>
          <a:p>
            <a:pPr algn="just">
              <a:lnSpc>
                <a:spcPts val="2379"/>
              </a:lnSpc>
              <a:spcBef>
                <a:spcPct val="0"/>
              </a:spcBef>
            </a:pPr>
            <a:r>
              <a:rPr lang="en-US" sz="1699">
                <a:solidFill>
                  <a:srgbClr val="FFFFFF"/>
                </a:solidFill>
                <a:latin typeface="Now"/>
                <a:ea typeface="Now"/>
                <a:cs typeface="Now"/>
                <a:sym typeface="Now"/>
              </a:rPr>
              <a:t>unstable conditions.</a:t>
            </a:r>
          </a:p>
        </p:txBody>
      </p:sp>
      <p:sp>
        <p:nvSpPr>
          <p:cNvPr name="TextBox 7" id="7"/>
          <p:cNvSpPr txBox="true"/>
          <p:nvPr/>
        </p:nvSpPr>
        <p:spPr>
          <a:xfrm rot="0">
            <a:off x="1028700" y="676214"/>
            <a:ext cx="2218519" cy="284831"/>
          </a:xfrm>
          <a:prstGeom prst="rect">
            <a:avLst/>
          </a:prstGeom>
        </p:spPr>
        <p:txBody>
          <a:bodyPr anchor="t" rtlCol="false" tIns="0" lIns="0" bIns="0" rIns="0">
            <a:spAutoFit/>
          </a:bodyPr>
          <a:lstStyle/>
          <a:p>
            <a:pPr algn="l">
              <a:lnSpc>
                <a:spcPts val="2404"/>
              </a:lnSpc>
              <a:spcBef>
                <a:spcPct val="0"/>
              </a:spcBef>
            </a:pPr>
            <a:r>
              <a:rPr lang="en-US" b="true" sz="1717">
                <a:solidFill>
                  <a:srgbClr val="FFFFFF"/>
                </a:solidFill>
                <a:latin typeface="DM Sans Bold"/>
                <a:ea typeface="DM Sans Bold"/>
                <a:cs typeface="DM Sans Bold"/>
                <a:sym typeface="DM Sans Bold"/>
              </a:rPr>
              <a:t>NSAC 2025</a:t>
            </a:r>
          </a:p>
        </p:txBody>
      </p:sp>
      <p:sp>
        <p:nvSpPr>
          <p:cNvPr name="TextBox 8" id="8"/>
          <p:cNvSpPr txBox="true"/>
          <p:nvPr/>
        </p:nvSpPr>
        <p:spPr>
          <a:xfrm rot="0">
            <a:off x="14391128" y="676214"/>
            <a:ext cx="2868172" cy="289757"/>
          </a:xfrm>
          <a:prstGeom prst="rect">
            <a:avLst/>
          </a:prstGeom>
        </p:spPr>
        <p:txBody>
          <a:bodyPr anchor="t" rtlCol="false" tIns="0" lIns="0" bIns="0" rIns="0">
            <a:spAutoFit/>
          </a:bodyPr>
          <a:lstStyle/>
          <a:p>
            <a:pPr algn="r">
              <a:lnSpc>
                <a:spcPts val="2404"/>
              </a:lnSpc>
              <a:spcBef>
                <a:spcPct val="0"/>
              </a:spcBef>
            </a:pPr>
            <a:r>
              <a:rPr lang="en-US" sz="1717">
                <a:solidFill>
                  <a:srgbClr val="FFFFFF"/>
                </a:solidFill>
                <a:latin typeface="DM Sans"/>
                <a:ea typeface="DM Sans"/>
                <a:cs typeface="DM Sans"/>
                <a:sym typeface="DM Sans"/>
              </a:rPr>
              <a:t>Helio Mesh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0">
            <a:off x="-1376453" y="1372980"/>
            <a:ext cx="10051363" cy="10080765"/>
          </a:xfrm>
          <a:custGeom>
            <a:avLst/>
            <a:gdLst/>
            <a:ahLst/>
            <a:cxnLst/>
            <a:rect r="r" b="b" t="t" l="l"/>
            <a:pathLst>
              <a:path h="10080765" w="10051363">
                <a:moveTo>
                  <a:pt x="0" y="10080765"/>
                </a:moveTo>
                <a:lnTo>
                  <a:pt x="10051363" y="10080765"/>
                </a:lnTo>
                <a:lnTo>
                  <a:pt x="10051363" y="0"/>
                </a:lnTo>
                <a:lnTo>
                  <a:pt x="0" y="0"/>
                </a:lnTo>
                <a:lnTo>
                  <a:pt x="0" y="10080765"/>
                </a:lnTo>
                <a:close/>
              </a:path>
            </a:pathLst>
          </a:custGeom>
          <a:blipFill>
            <a:blip r:embed="rId3"/>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028700" y="3095127"/>
            <a:ext cx="10972279" cy="6171907"/>
          </a:xfrm>
          <a:prstGeom prst="rect">
            <a:avLst/>
          </a:prstGeom>
        </p:spPr>
      </p:pic>
      <p:sp>
        <p:nvSpPr>
          <p:cNvPr name="TextBox 5" id="5"/>
          <p:cNvSpPr txBox="true"/>
          <p:nvPr/>
        </p:nvSpPr>
        <p:spPr>
          <a:xfrm rot="0">
            <a:off x="1028700" y="676214"/>
            <a:ext cx="2218519" cy="284831"/>
          </a:xfrm>
          <a:prstGeom prst="rect">
            <a:avLst/>
          </a:prstGeom>
        </p:spPr>
        <p:txBody>
          <a:bodyPr anchor="t" rtlCol="false" tIns="0" lIns="0" bIns="0" rIns="0">
            <a:spAutoFit/>
          </a:bodyPr>
          <a:lstStyle/>
          <a:p>
            <a:pPr algn="l">
              <a:lnSpc>
                <a:spcPts val="2404"/>
              </a:lnSpc>
              <a:spcBef>
                <a:spcPct val="0"/>
              </a:spcBef>
            </a:pPr>
            <a:r>
              <a:rPr lang="en-US" b="true" sz="1717">
                <a:solidFill>
                  <a:srgbClr val="FFFFFF"/>
                </a:solidFill>
                <a:latin typeface="DM Sans Bold"/>
                <a:ea typeface="DM Sans Bold"/>
                <a:cs typeface="DM Sans Bold"/>
                <a:sym typeface="DM Sans Bold"/>
              </a:rPr>
              <a:t>NSAC 2025</a:t>
            </a:r>
          </a:p>
        </p:txBody>
      </p:sp>
      <p:sp>
        <p:nvSpPr>
          <p:cNvPr name="TextBox 6" id="6"/>
          <p:cNvSpPr txBox="true"/>
          <p:nvPr/>
        </p:nvSpPr>
        <p:spPr>
          <a:xfrm rot="0">
            <a:off x="14391128" y="676214"/>
            <a:ext cx="2868172" cy="289757"/>
          </a:xfrm>
          <a:prstGeom prst="rect">
            <a:avLst/>
          </a:prstGeom>
        </p:spPr>
        <p:txBody>
          <a:bodyPr anchor="t" rtlCol="false" tIns="0" lIns="0" bIns="0" rIns="0">
            <a:spAutoFit/>
          </a:bodyPr>
          <a:lstStyle/>
          <a:p>
            <a:pPr algn="r">
              <a:lnSpc>
                <a:spcPts val="2404"/>
              </a:lnSpc>
              <a:spcBef>
                <a:spcPct val="0"/>
              </a:spcBef>
            </a:pPr>
            <a:r>
              <a:rPr lang="en-US" sz="1717">
                <a:solidFill>
                  <a:srgbClr val="FFFFFF"/>
                </a:solidFill>
                <a:latin typeface="DM Sans"/>
                <a:ea typeface="DM Sans"/>
                <a:cs typeface="DM Sans"/>
                <a:sym typeface="DM Sans"/>
              </a:rPr>
              <a:t>Helio Mesh</a:t>
            </a:r>
          </a:p>
        </p:txBody>
      </p:sp>
      <p:sp>
        <p:nvSpPr>
          <p:cNvPr name="TextBox 7" id="7"/>
          <p:cNvSpPr txBox="true"/>
          <p:nvPr/>
        </p:nvSpPr>
        <p:spPr>
          <a:xfrm rot="0">
            <a:off x="11233950" y="1258680"/>
            <a:ext cx="6025350" cy="964592"/>
          </a:xfrm>
          <a:prstGeom prst="rect">
            <a:avLst/>
          </a:prstGeom>
        </p:spPr>
        <p:txBody>
          <a:bodyPr anchor="t" rtlCol="false" tIns="0" lIns="0" bIns="0" rIns="0">
            <a:spAutoFit/>
          </a:bodyPr>
          <a:lstStyle/>
          <a:p>
            <a:pPr algn="l">
              <a:lnSpc>
                <a:spcPts val="7733"/>
              </a:lnSpc>
              <a:spcBef>
                <a:spcPct val="0"/>
              </a:spcBef>
            </a:pPr>
            <a:r>
              <a:rPr lang="en-US" b="true" sz="5523">
                <a:solidFill>
                  <a:srgbClr val="FFFFFF"/>
                </a:solidFill>
                <a:latin typeface="Now Heavy"/>
                <a:ea typeface="Now Heavy"/>
                <a:cs typeface="Now Heavy"/>
                <a:sym typeface="Now Heavy"/>
              </a:rPr>
              <a:t>OUR PROTOTYPE</a:t>
            </a:r>
          </a:p>
        </p:txBody>
      </p:sp>
      <p:sp>
        <p:nvSpPr>
          <p:cNvPr name="TextBox 8" id="8"/>
          <p:cNvSpPr txBox="true"/>
          <p:nvPr/>
        </p:nvSpPr>
        <p:spPr>
          <a:xfrm rot="0">
            <a:off x="12574626" y="3066552"/>
            <a:ext cx="4684674" cy="5890895"/>
          </a:xfrm>
          <a:prstGeom prst="rect">
            <a:avLst/>
          </a:prstGeom>
        </p:spPr>
        <p:txBody>
          <a:bodyPr anchor="t" rtlCol="false" tIns="0" lIns="0" bIns="0" rIns="0">
            <a:spAutoFit/>
          </a:bodyPr>
          <a:lstStyle/>
          <a:p>
            <a:pPr algn="just">
              <a:lnSpc>
                <a:spcPts val="2379"/>
              </a:lnSpc>
            </a:pPr>
            <a:r>
              <a:rPr lang="en-US" sz="1699">
                <a:solidFill>
                  <a:srgbClr val="FFFFFF"/>
                </a:solidFill>
                <a:latin typeface="Now"/>
                <a:ea typeface="Now"/>
                <a:cs typeface="Now"/>
                <a:sym typeface="Now"/>
              </a:rPr>
              <a:t>Our modular solar sail system dynamically adjusts its thin sails by extending or retracting supporting poles, controlled by a Reinforcement Learning (RL) algorithm. </a:t>
            </a:r>
          </a:p>
          <a:p>
            <a:pPr algn="just">
              <a:lnSpc>
                <a:spcPts val="2379"/>
              </a:lnSpc>
            </a:pPr>
          </a:p>
          <a:p>
            <a:pPr algn="just">
              <a:lnSpc>
                <a:spcPts val="2379"/>
              </a:lnSpc>
            </a:pPr>
            <a:r>
              <a:rPr lang="en-US" sz="1699">
                <a:solidFill>
                  <a:srgbClr val="FFFFFF"/>
                </a:solidFill>
                <a:latin typeface="Now"/>
                <a:ea typeface="Now"/>
                <a:cs typeface="Now"/>
                <a:sym typeface="Now"/>
              </a:rPr>
              <a:t>The RL controller uses real-time spacecraft data like solar radiation and sail tension to optimize thrust and ensure structural safety, learning through rewards and penalties. </a:t>
            </a:r>
          </a:p>
          <a:p>
            <a:pPr algn="just">
              <a:lnSpc>
                <a:spcPts val="2379"/>
              </a:lnSpc>
            </a:pPr>
          </a:p>
          <a:p>
            <a:pPr algn="just">
              <a:lnSpc>
                <a:spcPts val="2379"/>
              </a:lnSpc>
            </a:pPr>
            <a:r>
              <a:rPr lang="en-US" sz="1699">
                <a:solidFill>
                  <a:srgbClr val="FFFFFF"/>
                </a:solidFill>
                <a:latin typeface="Now"/>
                <a:ea typeface="Now"/>
                <a:cs typeface="Now"/>
                <a:sym typeface="Now"/>
              </a:rPr>
              <a:t>By using NASA’s dataset such as OMNI 2, which provides historical space weather data on solar wind and magnetic fields, the system predicts future conditions, like solar storms, enabling proactive adjustments for safer, more efficient missions.</a:t>
            </a:r>
          </a:p>
          <a:p>
            <a:pPr algn="just">
              <a:lnSpc>
                <a:spcPts val="2379"/>
              </a:lnSpc>
            </a:pPr>
          </a:p>
          <a:p>
            <a:pPr algn="just">
              <a:lnSpc>
                <a:spcPts val="2379"/>
              </a:lnSpc>
              <a:spcBef>
                <a:spcPct val="0"/>
              </a:spcBef>
            </a:pPr>
            <a:r>
              <a:rPr lang="en-US" sz="1699">
                <a:solidFill>
                  <a:srgbClr val="FFFFFF"/>
                </a:solidFill>
                <a:latin typeface="Now"/>
                <a:ea typeface="Now"/>
                <a:cs typeface="Now"/>
                <a:sym typeface="Now"/>
              </a:rPr>
              <a:t>Ideally this system could be implement in most satellites already in orbit by structuring it in smaller modules</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684082" y="844249"/>
            <a:ext cx="13248908" cy="3086100"/>
            <a:chOff x="0" y="0"/>
            <a:chExt cx="17665210" cy="4114800"/>
          </a:xfrm>
        </p:grpSpPr>
        <p:grpSp>
          <p:nvGrpSpPr>
            <p:cNvPr name="Group 4" id="4"/>
            <p:cNvGrpSpPr/>
            <p:nvPr/>
          </p:nvGrpSpPr>
          <p:grpSpPr>
            <a:xfrm rot="0">
              <a:off x="0" y="0"/>
              <a:ext cx="17665210" cy="4114800"/>
              <a:chOff x="0" y="0"/>
              <a:chExt cx="3489424" cy="812800"/>
            </a:xfrm>
          </p:grpSpPr>
          <p:sp>
            <p:nvSpPr>
              <p:cNvPr name="Freeform 5" id="5"/>
              <p:cNvSpPr/>
              <p:nvPr/>
            </p:nvSpPr>
            <p:spPr>
              <a:xfrm flipH="false" flipV="false" rot="0">
                <a:off x="0" y="0"/>
                <a:ext cx="3489424" cy="812800"/>
              </a:xfrm>
              <a:custGeom>
                <a:avLst/>
                <a:gdLst/>
                <a:ahLst/>
                <a:cxnLst/>
                <a:rect r="r" b="b" t="t" l="l"/>
                <a:pathLst>
                  <a:path h="812800" w="3489424">
                    <a:moveTo>
                      <a:pt x="0" y="0"/>
                    </a:moveTo>
                    <a:lnTo>
                      <a:pt x="3489424" y="0"/>
                    </a:lnTo>
                    <a:lnTo>
                      <a:pt x="3489424" y="812800"/>
                    </a:lnTo>
                    <a:lnTo>
                      <a:pt x="0" y="812800"/>
                    </a:lnTo>
                    <a:close/>
                  </a:path>
                </a:pathLst>
              </a:custGeom>
              <a:solidFill>
                <a:srgbClr val="030815"/>
              </a:solidFill>
            </p:spPr>
          </p:sp>
          <p:sp>
            <p:nvSpPr>
              <p:cNvPr name="TextBox 6" id="6"/>
              <p:cNvSpPr txBox="true"/>
              <p:nvPr/>
            </p:nvSpPr>
            <p:spPr>
              <a:xfrm>
                <a:off x="0" y="-38100"/>
                <a:ext cx="3489424" cy="8509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2761783" y="1376239"/>
              <a:ext cx="11702881" cy="1248022"/>
            </a:xfrm>
            <a:prstGeom prst="rect">
              <a:avLst/>
            </a:prstGeom>
          </p:spPr>
          <p:txBody>
            <a:bodyPr anchor="t" rtlCol="false" tIns="0" lIns="0" bIns="0" rIns="0">
              <a:spAutoFit/>
            </a:bodyPr>
            <a:lstStyle/>
            <a:p>
              <a:pPr algn="ctr">
                <a:lnSpc>
                  <a:spcPts val="7733"/>
                </a:lnSpc>
                <a:spcBef>
                  <a:spcPct val="0"/>
                </a:spcBef>
              </a:pPr>
              <a:r>
                <a:rPr lang="en-US" b="true" sz="5523">
                  <a:solidFill>
                    <a:srgbClr val="FFFFFF"/>
                  </a:solidFill>
                  <a:latin typeface="Now Heavy"/>
                  <a:ea typeface="Now Heavy"/>
                  <a:cs typeface="Now Heavy"/>
                  <a:sym typeface="Now Heavy"/>
                </a:rPr>
                <a:t>BENEFITS</a:t>
              </a:r>
            </a:p>
          </p:txBody>
        </p:sp>
      </p:grpSp>
      <p:sp>
        <p:nvSpPr>
          <p:cNvPr name="TextBox 8" id="8"/>
          <p:cNvSpPr txBox="true"/>
          <p:nvPr/>
        </p:nvSpPr>
        <p:spPr>
          <a:xfrm rot="0">
            <a:off x="1028700" y="676214"/>
            <a:ext cx="2218519" cy="284831"/>
          </a:xfrm>
          <a:prstGeom prst="rect">
            <a:avLst/>
          </a:prstGeom>
        </p:spPr>
        <p:txBody>
          <a:bodyPr anchor="t" rtlCol="false" tIns="0" lIns="0" bIns="0" rIns="0">
            <a:spAutoFit/>
          </a:bodyPr>
          <a:lstStyle/>
          <a:p>
            <a:pPr algn="l">
              <a:lnSpc>
                <a:spcPts val="2404"/>
              </a:lnSpc>
              <a:spcBef>
                <a:spcPct val="0"/>
              </a:spcBef>
            </a:pPr>
            <a:r>
              <a:rPr lang="en-US" b="true" sz="1717">
                <a:solidFill>
                  <a:srgbClr val="FFFFFF"/>
                </a:solidFill>
                <a:latin typeface="DM Sans Bold"/>
                <a:ea typeface="DM Sans Bold"/>
                <a:cs typeface="DM Sans Bold"/>
                <a:sym typeface="DM Sans Bold"/>
              </a:rPr>
              <a:t>NSAC 2025</a:t>
            </a:r>
          </a:p>
        </p:txBody>
      </p:sp>
      <p:sp>
        <p:nvSpPr>
          <p:cNvPr name="TextBox 9" id="9"/>
          <p:cNvSpPr txBox="true"/>
          <p:nvPr/>
        </p:nvSpPr>
        <p:spPr>
          <a:xfrm rot="0">
            <a:off x="14391128" y="676214"/>
            <a:ext cx="2868172" cy="289757"/>
          </a:xfrm>
          <a:prstGeom prst="rect">
            <a:avLst/>
          </a:prstGeom>
        </p:spPr>
        <p:txBody>
          <a:bodyPr anchor="t" rtlCol="false" tIns="0" lIns="0" bIns="0" rIns="0">
            <a:spAutoFit/>
          </a:bodyPr>
          <a:lstStyle/>
          <a:p>
            <a:pPr algn="r">
              <a:lnSpc>
                <a:spcPts val="2404"/>
              </a:lnSpc>
              <a:spcBef>
                <a:spcPct val="0"/>
              </a:spcBef>
            </a:pPr>
            <a:r>
              <a:rPr lang="en-US" sz="1717">
                <a:solidFill>
                  <a:srgbClr val="FFFFFF"/>
                </a:solidFill>
                <a:latin typeface="DM Sans"/>
                <a:ea typeface="DM Sans"/>
                <a:cs typeface="DM Sans"/>
                <a:sym typeface="DM Sans"/>
              </a:rPr>
              <a:t>Helio Mash</a:t>
            </a:r>
          </a:p>
        </p:txBody>
      </p:sp>
      <p:sp>
        <p:nvSpPr>
          <p:cNvPr name="TextBox 10" id="10"/>
          <p:cNvSpPr txBox="true"/>
          <p:nvPr/>
        </p:nvSpPr>
        <p:spPr>
          <a:xfrm rot="0">
            <a:off x="4438348" y="3362603"/>
            <a:ext cx="9411304" cy="4119245"/>
          </a:xfrm>
          <a:prstGeom prst="rect">
            <a:avLst/>
          </a:prstGeom>
        </p:spPr>
        <p:txBody>
          <a:bodyPr anchor="t" rtlCol="false" tIns="0" lIns="0" bIns="0" rIns="0">
            <a:spAutoFit/>
          </a:bodyPr>
          <a:lstStyle/>
          <a:p>
            <a:pPr algn="just">
              <a:lnSpc>
                <a:spcPts val="2379"/>
              </a:lnSpc>
            </a:pPr>
            <a:r>
              <a:rPr lang="en-US" sz="1699">
                <a:solidFill>
                  <a:srgbClr val="FFFFFF"/>
                </a:solidFill>
                <a:latin typeface="Now"/>
                <a:ea typeface="Now"/>
                <a:cs typeface="Now"/>
                <a:sym typeface="Now"/>
              </a:rPr>
              <a:t>Solar sails offer a revolutionary approach to space propulsion by using sunlight to drive spacecraft forward. </a:t>
            </a:r>
          </a:p>
          <a:p>
            <a:pPr algn="just">
              <a:lnSpc>
                <a:spcPts val="2379"/>
              </a:lnSpc>
            </a:pPr>
          </a:p>
          <a:p>
            <a:pPr algn="just">
              <a:lnSpc>
                <a:spcPts val="2379"/>
              </a:lnSpc>
            </a:pPr>
            <a:r>
              <a:rPr lang="en-US" sz="1699">
                <a:solidFill>
                  <a:srgbClr val="FFFFFF"/>
                </a:solidFill>
                <a:latin typeface="Now"/>
                <a:ea typeface="Now"/>
                <a:cs typeface="Now"/>
                <a:sym typeface="Now"/>
              </a:rPr>
              <a:t>This technology harnesses the momentum of photons, the particles of light, which strike the sail’s reflective surface and transfer a small amount of force, generating continuous thrust without the need for traditional fuel. </a:t>
            </a:r>
          </a:p>
          <a:p>
            <a:pPr algn="just">
              <a:lnSpc>
                <a:spcPts val="2379"/>
              </a:lnSpc>
            </a:pPr>
          </a:p>
          <a:p>
            <a:pPr algn="just">
              <a:lnSpc>
                <a:spcPts val="2379"/>
              </a:lnSpc>
            </a:pPr>
            <a:r>
              <a:rPr lang="en-US" sz="1699">
                <a:solidFill>
                  <a:srgbClr val="FFFFFF"/>
                </a:solidFill>
                <a:latin typeface="Now"/>
                <a:ea typeface="Now"/>
                <a:cs typeface="Now"/>
                <a:sym typeface="Now"/>
              </a:rPr>
              <a:t>Their fuel-free design extends satellite lifespans, reduces space debris and lowers  both launch costs and CO₂ emissions by minimizing heavy fuel and battery systems. </a:t>
            </a:r>
          </a:p>
          <a:p>
            <a:pPr algn="just">
              <a:lnSpc>
                <a:spcPts val="2379"/>
              </a:lnSpc>
            </a:pPr>
          </a:p>
          <a:p>
            <a:pPr algn="just">
              <a:lnSpc>
                <a:spcPts val="2379"/>
              </a:lnSpc>
              <a:spcBef>
                <a:spcPct val="0"/>
              </a:spcBef>
            </a:pPr>
            <a:r>
              <a:rPr lang="en-US" sz="1699">
                <a:solidFill>
                  <a:srgbClr val="FFFFFF"/>
                </a:solidFill>
                <a:latin typeface="Now"/>
                <a:ea typeface="Now"/>
                <a:cs typeface="Now"/>
                <a:sym typeface="Now"/>
              </a:rPr>
              <a:t>Utilizing clean solar energy, solar sails enable autonomous operations and provide backup power for critical satellite functions, paving the way for cost-effective and eco-friendly missions to explore the cosmos.</a:t>
            </a:r>
          </a:p>
          <a:p>
            <a:pPr algn="just">
              <a:lnSpc>
                <a:spcPts val="237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008877" y="2127398"/>
            <a:ext cx="9877136" cy="9889497"/>
          </a:xfrm>
          <a:custGeom>
            <a:avLst/>
            <a:gdLst/>
            <a:ahLst/>
            <a:cxnLst/>
            <a:rect r="r" b="b" t="t" l="l"/>
            <a:pathLst>
              <a:path h="9889497" w="9877136">
                <a:moveTo>
                  <a:pt x="0" y="0"/>
                </a:moveTo>
                <a:lnTo>
                  <a:pt x="9877136" y="0"/>
                </a:lnTo>
                <a:lnTo>
                  <a:pt x="9877136" y="9889497"/>
                </a:lnTo>
                <a:lnTo>
                  <a:pt x="0" y="9889497"/>
                </a:lnTo>
                <a:lnTo>
                  <a:pt x="0" y="0"/>
                </a:lnTo>
                <a:close/>
              </a:path>
            </a:pathLst>
          </a:custGeom>
          <a:blipFill>
            <a:blip r:embed="rId3"/>
            <a:stretch>
              <a:fillRect l="0" t="0" r="0" b="0"/>
            </a:stretch>
          </a:blipFill>
        </p:spPr>
      </p:sp>
      <p:sp>
        <p:nvSpPr>
          <p:cNvPr name="TextBox 4" id="4"/>
          <p:cNvSpPr txBox="true"/>
          <p:nvPr/>
        </p:nvSpPr>
        <p:spPr>
          <a:xfrm rot="0">
            <a:off x="1028700" y="676214"/>
            <a:ext cx="2218519" cy="284831"/>
          </a:xfrm>
          <a:prstGeom prst="rect">
            <a:avLst/>
          </a:prstGeom>
        </p:spPr>
        <p:txBody>
          <a:bodyPr anchor="t" rtlCol="false" tIns="0" lIns="0" bIns="0" rIns="0">
            <a:spAutoFit/>
          </a:bodyPr>
          <a:lstStyle/>
          <a:p>
            <a:pPr algn="l">
              <a:lnSpc>
                <a:spcPts val="2404"/>
              </a:lnSpc>
              <a:spcBef>
                <a:spcPct val="0"/>
              </a:spcBef>
            </a:pPr>
            <a:r>
              <a:rPr lang="en-US" b="true" sz="1717">
                <a:solidFill>
                  <a:srgbClr val="FFFFFF"/>
                </a:solidFill>
                <a:latin typeface="DM Sans Bold"/>
                <a:ea typeface="DM Sans Bold"/>
                <a:cs typeface="DM Sans Bold"/>
                <a:sym typeface="DM Sans Bold"/>
              </a:rPr>
              <a:t>NSAC 2025</a:t>
            </a:r>
          </a:p>
        </p:txBody>
      </p:sp>
      <p:sp>
        <p:nvSpPr>
          <p:cNvPr name="TextBox 5" id="5"/>
          <p:cNvSpPr txBox="true"/>
          <p:nvPr/>
        </p:nvSpPr>
        <p:spPr>
          <a:xfrm rot="0">
            <a:off x="14391128" y="676214"/>
            <a:ext cx="2868172" cy="289757"/>
          </a:xfrm>
          <a:prstGeom prst="rect">
            <a:avLst/>
          </a:prstGeom>
        </p:spPr>
        <p:txBody>
          <a:bodyPr anchor="t" rtlCol="false" tIns="0" lIns="0" bIns="0" rIns="0">
            <a:spAutoFit/>
          </a:bodyPr>
          <a:lstStyle/>
          <a:p>
            <a:pPr algn="r">
              <a:lnSpc>
                <a:spcPts val="2404"/>
              </a:lnSpc>
              <a:spcBef>
                <a:spcPct val="0"/>
              </a:spcBef>
            </a:pPr>
            <a:r>
              <a:rPr lang="en-US" sz="1717">
                <a:solidFill>
                  <a:srgbClr val="FFFFFF"/>
                </a:solidFill>
                <a:latin typeface="DM Sans"/>
                <a:ea typeface="DM Sans"/>
                <a:cs typeface="DM Sans"/>
                <a:sym typeface="DM Sans"/>
              </a:rPr>
              <a:t>Helio Mash</a:t>
            </a:r>
          </a:p>
        </p:txBody>
      </p:sp>
      <p:sp>
        <p:nvSpPr>
          <p:cNvPr name="TextBox 6" id="6"/>
          <p:cNvSpPr txBox="true"/>
          <p:nvPr/>
        </p:nvSpPr>
        <p:spPr>
          <a:xfrm rot="0">
            <a:off x="1541257" y="2483332"/>
            <a:ext cx="7102477" cy="964592"/>
          </a:xfrm>
          <a:prstGeom prst="rect">
            <a:avLst/>
          </a:prstGeom>
        </p:spPr>
        <p:txBody>
          <a:bodyPr anchor="t" rtlCol="false" tIns="0" lIns="0" bIns="0" rIns="0">
            <a:spAutoFit/>
          </a:bodyPr>
          <a:lstStyle/>
          <a:p>
            <a:pPr algn="l">
              <a:lnSpc>
                <a:spcPts val="7733"/>
              </a:lnSpc>
              <a:spcBef>
                <a:spcPct val="0"/>
              </a:spcBef>
            </a:pPr>
            <a:r>
              <a:rPr lang="en-US" b="true" sz="5523">
                <a:solidFill>
                  <a:srgbClr val="FFFFFF"/>
                </a:solidFill>
                <a:latin typeface="Now Heavy"/>
                <a:ea typeface="Now Heavy"/>
                <a:cs typeface="Now Heavy"/>
                <a:sym typeface="Now Heavy"/>
              </a:rPr>
              <a:t>POTENTIAL RISKS</a:t>
            </a:r>
          </a:p>
        </p:txBody>
      </p:sp>
      <p:sp>
        <p:nvSpPr>
          <p:cNvPr name="TextBox 7" id="7"/>
          <p:cNvSpPr txBox="true"/>
          <p:nvPr/>
        </p:nvSpPr>
        <p:spPr>
          <a:xfrm rot="0">
            <a:off x="2580488" y="3889446"/>
            <a:ext cx="7379295" cy="871220"/>
          </a:xfrm>
          <a:prstGeom prst="rect">
            <a:avLst/>
          </a:prstGeom>
        </p:spPr>
        <p:txBody>
          <a:bodyPr anchor="t" rtlCol="false" tIns="0" lIns="0" bIns="0" rIns="0">
            <a:spAutoFit/>
          </a:bodyPr>
          <a:lstStyle/>
          <a:p>
            <a:pPr algn="just">
              <a:lnSpc>
                <a:spcPts val="2379"/>
              </a:lnSpc>
              <a:spcBef>
                <a:spcPct val="0"/>
              </a:spcBef>
            </a:pPr>
            <a:r>
              <a:rPr lang="en-US" b="true" sz="1699">
                <a:solidFill>
                  <a:srgbClr val="FFFFFF"/>
                </a:solidFill>
                <a:latin typeface="Now Bold"/>
                <a:ea typeface="Now Bold"/>
                <a:cs typeface="Now Bold"/>
                <a:sym typeface="Now Bold"/>
              </a:rPr>
              <a:t>Orbital Crowding:</a:t>
            </a:r>
            <a:r>
              <a:rPr lang="en-US" sz="1699">
                <a:solidFill>
                  <a:srgbClr val="FFFFFF"/>
                </a:solidFill>
                <a:latin typeface="Now"/>
                <a:ea typeface="Now"/>
                <a:cs typeface="Now"/>
                <a:sym typeface="Now"/>
              </a:rPr>
              <a:t> The widespread adoption of solar sails could increase collision risks if not properly coordinated.</a:t>
            </a:r>
          </a:p>
          <a:p>
            <a:pPr algn="just">
              <a:lnSpc>
                <a:spcPts val="2379"/>
              </a:lnSpc>
              <a:spcBef>
                <a:spcPct val="0"/>
              </a:spcBef>
            </a:pPr>
          </a:p>
        </p:txBody>
      </p:sp>
      <p:grpSp>
        <p:nvGrpSpPr>
          <p:cNvPr name="Group 8" id="8"/>
          <p:cNvGrpSpPr/>
          <p:nvPr/>
        </p:nvGrpSpPr>
        <p:grpSpPr>
          <a:xfrm rot="0">
            <a:off x="1541257" y="3918021"/>
            <a:ext cx="704394" cy="7043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073"/>
                </a:lnSpc>
              </a:pPr>
            </a:p>
          </p:txBody>
        </p:sp>
      </p:grpSp>
      <p:sp>
        <p:nvSpPr>
          <p:cNvPr name="TextBox 11" id="11"/>
          <p:cNvSpPr txBox="true"/>
          <p:nvPr/>
        </p:nvSpPr>
        <p:spPr>
          <a:xfrm rot="0">
            <a:off x="1712164" y="4082538"/>
            <a:ext cx="362579" cy="461845"/>
          </a:xfrm>
          <a:prstGeom prst="rect">
            <a:avLst/>
          </a:prstGeom>
        </p:spPr>
        <p:txBody>
          <a:bodyPr anchor="t" rtlCol="false" tIns="0" lIns="0" bIns="0" rIns="0">
            <a:spAutoFit/>
          </a:bodyPr>
          <a:lstStyle/>
          <a:p>
            <a:pPr algn="ctr">
              <a:lnSpc>
                <a:spcPts val="3504"/>
              </a:lnSpc>
            </a:pPr>
            <a:r>
              <a:rPr lang="en-US" b="true" sz="3337" spc="-170">
                <a:solidFill>
                  <a:srgbClr val="021740"/>
                </a:solidFill>
                <a:latin typeface="Now Bold"/>
                <a:ea typeface="Now Bold"/>
                <a:cs typeface="Now Bold"/>
                <a:sym typeface="Now Bold"/>
              </a:rPr>
              <a:t>1</a:t>
            </a:r>
          </a:p>
        </p:txBody>
      </p:sp>
      <p:sp>
        <p:nvSpPr>
          <p:cNvPr name="TextBox 12" id="12"/>
          <p:cNvSpPr txBox="true"/>
          <p:nvPr/>
        </p:nvSpPr>
        <p:spPr>
          <a:xfrm rot="0">
            <a:off x="2580488" y="5445182"/>
            <a:ext cx="7379295" cy="1166495"/>
          </a:xfrm>
          <a:prstGeom prst="rect">
            <a:avLst/>
          </a:prstGeom>
        </p:spPr>
        <p:txBody>
          <a:bodyPr anchor="t" rtlCol="false" tIns="0" lIns="0" bIns="0" rIns="0">
            <a:spAutoFit/>
          </a:bodyPr>
          <a:lstStyle/>
          <a:p>
            <a:pPr algn="just">
              <a:lnSpc>
                <a:spcPts val="2379"/>
              </a:lnSpc>
              <a:spcBef>
                <a:spcPct val="0"/>
              </a:spcBef>
            </a:pPr>
            <a:r>
              <a:rPr lang="en-US" b="true" sz="1699">
                <a:solidFill>
                  <a:srgbClr val="FFFFFF"/>
                </a:solidFill>
                <a:latin typeface="Now Bold"/>
                <a:ea typeface="Now Bold"/>
                <a:cs typeface="Now Bold"/>
                <a:sym typeface="Now Bold"/>
              </a:rPr>
              <a:t>Light Reflection Toward Earth:</a:t>
            </a:r>
            <a:r>
              <a:rPr lang="en-US" sz="1699">
                <a:solidFill>
                  <a:srgbClr val="FFFFFF"/>
                </a:solidFill>
                <a:latin typeface="Now"/>
                <a:ea typeface="Now"/>
                <a:cs typeface="Now"/>
                <a:sym typeface="Now"/>
              </a:rPr>
              <a:t> Large reflective surfaces might cause minor optical disturbances, but can be mitigated through controlled orientation.</a:t>
            </a:r>
          </a:p>
          <a:p>
            <a:pPr algn="just">
              <a:lnSpc>
                <a:spcPts val="2379"/>
              </a:lnSpc>
              <a:spcBef>
                <a:spcPct val="0"/>
              </a:spcBef>
            </a:pPr>
          </a:p>
        </p:txBody>
      </p:sp>
      <p:grpSp>
        <p:nvGrpSpPr>
          <p:cNvPr name="Group 13" id="13"/>
          <p:cNvGrpSpPr/>
          <p:nvPr/>
        </p:nvGrpSpPr>
        <p:grpSpPr>
          <a:xfrm rot="0">
            <a:off x="1541257" y="5473757"/>
            <a:ext cx="704394" cy="70439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073"/>
                </a:lnSpc>
              </a:pPr>
            </a:p>
          </p:txBody>
        </p:sp>
      </p:grpSp>
      <p:sp>
        <p:nvSpPr>
          <p:cNvPr name="TextBox 16" id="16"/>
          <p:cNvSpPr txBox="true"/>
          <p:nvPr/>
        </p:nvSpPr>
        <p:spPr>
          <a:xfrm rot="0">
            <a:off x="1712164" y="5638274"/>
            <a:ext cx="362579" cy="461845"/>
          </a:xfrm>
          <a:prstGeom prst="rect">
            <a:avLst/>
          </a:prstGeom>
        </p:spPr>
        <p:txBody>
          <a:bodyPr anchor="t" rtlCol="false" tIns="0" lIns="0" bIns="0" rIns="0">
            <a:spAutoFit/>
          </a:bodyPr>
          <a:lstStyle/>
          <a:p>
            <a:pPr algn="ctr">
              <a:lnSpc>
                <a:spcPts val="3504"/>
              </a:lnSpc>
            </a:pPr>
            <a:r>
              <a:rPr lang="en-US" b="true" sz="3337" spc="-170">
                <a:solidFill>
                  <a:srgbClr val="021740"/>
                </a:solidFill>
                <a:latin typeface="Now Bold"/>
                <a:ea typeface="Now Bold"/>
                <a:cs typeface="Now Bold"/>
                <a:sym typeface="Now Bold"/>
              </a:rPr>
              <a:t>2</a:t>
            </a:r>
          </a:p>
        </p:txBody>
      </p:sp>
      <p:sp>
        <p:nvSpPr>
          <p:cNvPr name="TextBox 17" id="17"/>
          <p:cNvSpPr txBox="true"/>
          <p:nvPr/>
        </p:nvSpPr>
        <p:spPr>
          <a:xfrm rot="0">
            <a:off x="2580488" y="7002202"/>
            <a:ext cx="7379295" cy="1166495"/>
          </a:xfrm>
          <a:prstGeom prst="rect">
            <a:avLst/>
          </a:prstGeom>
        </p:spPr>
        <p:txBody>
          <a:bodyPr anchor="t" rtlCol="false" tIns="0" lIns="0" bIns="0" rIns="0">
            <a:spAutoFit/>
          </a:bodyPr>
          <a:lstStyle/>
          <a:p>
            <a:pPr algn="just">
              <a:lnSpc>
                <a:spcPts val="2379"/>
              </a:lnSpc>
              <a:spcBef>
                <a:spcPct val="0"/>
              </a:spcBef>
            </a:pPr>
            <a:r>
              <a:rPr lang="en-US" b="true" sz="1699">
                <a:solidFill>
                  <a:srgbClr val="FFFFFF"/>
                </a:solidFill>
                <a:latin typeface="Now Bold"/>
                <a:ea typeface="Now Bold"/>
                <a:cs typeface="Now Bold"/>
                <a:sym typeface="Now Bold"/>
              </a:rPr>
              <a:t>Minimal Space Environment Interaction:</a:t>
            </a:r>
            <a:r>
              <a:rPr lang="en-US" sz="1699">
                <a:solidFill>
                  <a:srgbClr val="FFFFFF"/>
                </a:solidFill>
                <a:latin typeface="Now"/>
                <a:ea typeface="Now"/>
                <a:cs typeface="Now"/>
                <a:sym typeface="Now"/>
              </a:rPr>
              <a:t> Solar sails interact with solar plasma and magnetic fields, but the effect is negligible for near-Earth orbits.</a:t>
            </a:r>
          </a:p>
          <a:p>
            <a:pPr algn="just">
              <a:lnSpc>
                <a:spcPts val="2379"/>
              </a:lnSpc>
              <a:spcBef>
                <a:spcPct val="0"/>
              </a:spcBef>
            </a:pPr>
          </a:p>
        </p:txBody>
      </p:sp>
      <p:grpSp>
        <p:nvGrpSpPr>
          <p:cNvPr name="Group 18" id="18"/>
          <p:cNvGrpSpPr/>
          <p:nvPr/>
        </p:nvGrpSpPr>
        <p:grpSpPr>
          <a:xfrm rot="0">
            <a:off x="1541257" y="7030777"/>
            <a:ext cx="704394" cy="70439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073"/>
                </a:lnSpc>
              </a:pPr>
            </a:p>
          </p:txBody>
        </p:sp>
      </p:grpSp>
      <p:sp>
        <p:nvSpPr>
          <p:cNvPr name="TextBox 21" id="21"/>
          <p:cNvSpPr txBox="true"/>
          <p:nvPr/>
        </p:nvSpPr>
        <p:spPr>
          <a:xfrm rot="0">
            <a:off x="1712164" y="7195294"/>
            <a:ext cx="362579" cy="461845"/>
          </a:xfrm>
          <a:prstGeom prst="rect">
            <a:avLst/>
          </a:prstGeom>
        </p:spPr>
        <p:txBody>
          <a:bodyPr anchor="t" rtlCol="false" tIns="0" lIns="0" bIns="0" rIns="0">
            <a:spAutoFit/>
          </a:bodyPr>
          <a:lstStyle/>
          <a:p>
            <a:pPr algn="ctr">
              <a:lnSpc>
                <a:spcPts val="3504"/>
              </a:lnSpc>
            </a:pPr>
            <a:r>
              <a:rPr lang="en-US" b="true" sz="3337" spc="-170">
                <a:solidFill>
                  <a:srgbClr val="021740"/>
                </a:solidFill>
                <a:latin typeface="Now Bold"/>
                <a:ea typeface="Now Bold"/>
                <a:cs typeface="Now Bold"/>
                <a:sym typeface="Now Bold"/>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44586" t="0" r="0" b="-35910"/>
            </a:stretch>
          </a:blipFill>
        </p:spPr>
      </p:sp>
      <p:sp>
        <p:nvSpPr>
          <p:cNvPr name="TextBox 3" id="3"/>
          <p:cNvSpPr txBox="true"/>
          <p:nvPr/>
        </p:nvSpPr>
        <p:spPr>
          <a:xfrm rot="0">
            <a:off x="1028700" y="676214"/>
            <a:ext cx="2218519" cy="284831"/>
          </a:xfrm>
          <a:prstGeom prst="rect">
            <a:avLst/>
          </a:prstGeom>
        </p:spPr>
        <p:txBody>
          <a:bodyPr anchor="t" rtlCol="false" tIns="0" lIns="0" bIns="0" rIns="0">
            <a:spAutoFit/>
          </a:bodyPr>
          <a:lstStyle/>
          <a:p>
            <a:pPr algn="l">
              <a:lnSpc>
                <a:spcPts val="2404"/>
              </a:lnSpc>
              <a:spcBef>
                <a:spcPct val="0"/>
              </a:spcBef>
            </a:pPr>
            <a:r>
              <a:rPr lang="en-US" b="true" sz="1717">
                <a:solidFill>
                  <a:srgbClr val="FFFFFF"/>
                </a:solidFill>
                <a:latin typeface="DM Sans Bold"/>
                <a:ea typeface="DM Sans Bold"/>
                <a:cs typeface="DM Sans Bold"/>
                <a:sym typeface="DM Sans Bold"/>
              </a:rPr>
              <a:t>NSAC 2025</a:t>
            </a:r>
          </a:p>
        </p:txBody>
      </p:sp>
      <p:sp>
        <p:nvSpPr>
          <p:cNvPr name="TextBox 4" id="4"/>
          <p:cNvSpPr txBox="true"/>
          <p:nvPr/>
        </p:nvSpPr>
        <p:spPr>
          <a:xfrm rot="0">
            <a:off x="14391128" y="676214"/>
            <a:ext cx="2868172" cy="289757"/>
          </a:xfrm>
          <a:prstGeom prst="rect">
            <a:avLst/>
          </a:prstGeom>
        </p:spPr>
        <p:txBody>
          <a:bodyPr anchor="t" rtlCol="false" tIns="0" lIns="0" bIns="0" rIns="0">
            <a:spAutoFit/>
          </a:bodyPr>
          <a:lstStyle/>
          <a:p>
            <a:pPr algn="r">
              <a:lnSpc>
                <a:spcPts val="2404"/>
              </a:lnSpc>
              <a:spcBef>
                <a:spcPct val="0"/>
              </a:spcBef>
            </a:pPr>
            <a:r>
              <a:rPr lang="en-US" sz="1717">
                <a:solidFill>
                  <a:srgbClr val="FFFFFF"/>
                </a:solidFill>
                <a:latin typeface="DM Sans"/>
                <a:ea typeface="DM Sans"/>
                <a:cs typeface="DM Sans"/>
                <a:sym typeface="DM Sans"/>
              </a:rPr>
              <a:t>Helio Mash</a:t>
            </a:r>
          </a:p>
        </p:txBody>
      </p:sp>
      <p:sp>
        <p:nvSpPr>
          <p:cNvPr name="TextBox 5" id="5"/>
          <p:cNvSpPr txBox="true"/>
          <p:nvPr/>
        </p:nvSpPr>
        <p:spPr>
          <a:xfrm rot="0">
            <a:off x="1541257" y="2483332"/>
            <a:ext cx="9182869" cy="962173"/>
          </a:xfrm>
          <a:prstGeom prst="rect">
            <a:avLst/>
          </a:prstGeom>
        </p:spPr>
        <p:txBody>
          <a:bodyPr anchor="t" rtlCol="false" tIns="0" lIns="0" bIns="0" rIns="0">
            <a:spAutoFit/>
          </a:bodyPr>
          <a:lstStyle/>
          <a:p>
            <a:pPr algn="l">
              <a:lnSpc>
                <a:spcPts val="7733"/>
              </a:lnSpc>
              <a:spcBef>
                <a:spcPct val="0"/>
              </a:spcBef>
            </a:pPr>
            <a:r>
              <a:rPr lang="en-US" b="true" sz="5523">
                <a:solidFill>
                  <a:srgbClr val="FFFFFF"/>
                </a:solidFill>
                <a:latin typeface="Now Heavy"/>
                <a:ea typeface="Now Heavy"/>
                <a:cs typeface="Now Heavy"/>
                <a:sym typeface="Now Heavy"/>
              </a:rPr>
              <a:t>OUR ADVANCEMENTS</a:t>
            </a:r>
          </a:p>
        </p:txBody>
      </p:sp>
      <p:sp>
        <p:nvSpPr>
          <p:cNvPr name="TextBox 6" id="6"/>
          <p:cNvSpPr txBox="true"/>
          <p:nvPr/>
        </p:nvSpPr>
        <p:spPr>
          <a:xfrm rot="0">
            <a:off x="2580488" y="3870396"/>
            <a:ext cx="9024930" cy="1740299"/>
          </a:xfrm>
          <a:prstGeom prst="rect">
            <a:avLst/>
          </a:prstGeom>
        </p:spPr>
        <p:txBody>
          <a:bodyPr anchor="t" rtlCol="false" tIns="0" lIns="0" bIns="0" rIns="0">
            <a:spAutoFit/>
          </a:bodyPr>
          <a:lstStyle/>
          <a:p>
            <a:pPr algn="just">
              <a:lnSpc>
                <a:spcPts val="2331"/>
              </a:lnSpc>
            </a:pPr>
            <a:r>
              <a:rPr lang="en-US" sz="1665">
                <a:solidFill>
                  <a:srgbClr val="FFFFFF"/>
                </a:solidFill>
                <a:latin typeface="Now"/>
                <a:ea typeface="Now"/>
                <a:cs typeface="Now"/>
                <a:sym typeface="Now"/>
              </a:rPr>
              <a:t>Our Software: SaaS AI Platform</a:t>
            </a:r>
          </a:p>
          <a:p>
            <a:pPr algn="just">
              <a:lnSpc>
                <a:spcPts val="2331"/>
              </a:lnSpc>
            </a:pPr>
          </a:p>
          <a:p>
            <a:pPr algn="just">
              <a:lnSpc>
                <a:spcPts val="2331"/>
              </a:lnSpc>
            </a:pPr>
            <a:r>
              <a:rPr lang="en-US" sz="1665">
                <a:solidFill>
                  <a:srgbClr val="FFFFFF"/>
                </a:solidFill>
                <a:latin typeface="Now"/>
                <a:ea typeface="Now"/>
                <a:cs typeface="Now"/>
                <a:sym typeface="Now"/>
              </a:rPr>
              <a:t>Cloud-based algorithms ingest real-time IMF, solar wind, and plasma data.</a:t>
            </a:r>
          </a:p>
          <a:p>
            <a:pPr algn="just">
              <a:lnSpc>
                <a:spcPts val="2331"/>
              </a:lnSpc>
            </a:pPr>
            <a:r>
              <a:rPr lang="en-US" sz="1665">
                <a:solidFill>
                  <a:srgbClr val="FFFFFF"/>
                </a:solidFill>
                <a:latin typeface="Now"/>
                <a:ea typeface="Now"/>
                <a:cs typeface="Now"/>
                <a:sym typeface="Now"/>
              </a:rPr>
              <a:t>Dynamically optimizes sail orientation and energy allocation.</a:t>
            </a:r>
          </a:p>
          <a:p>
            <a:pPr algn="just">
              <a:lnSpc>
                <a:spcPts val="2331"/>
              </a:lnSpc>
              <a:spcBef>
                <a:spcPct val="0"/>
              </a:spcBef>
            </a:pPr>
            <a:r>
              <a:rPr lang="en-US" sz="1665">
                <a:solidFill>
                  <a:srgbClr val="FFFFFF"/>
                </a:solidFill>
                <a:latin typeface="Now"/>
                <a:ea typeface="Now"/>
                <a:cs typeface="Now"/>
                <a:sym typeface="Now"/>
              </a:rPr>
              <a:t>Turns space weather volatility into operational advantage.</a:t>
            </a:r>
          </a:p>
          <a:p>
            <a:pPr algn="just">
              <a:lnSpc>
                <a:spcPts val="2331"/>
              </a:lnSpc>
              <a:spcBef>
                <a:spcPct val="0"/>
              </a:spcBef>
            </a:pPr>
          </a:p>
        </p:txBody>
      </p:sp>
      <p:grpSp>
        <p:nvGrpSpPr>
          <p:cNvPr name="Group 7" id="7"/>
          <p:cNvGrpSpPr/>
          <p:nvPr/>
        </p:nvGrpSpPr>
        <p:grpSpPr>
          <a:xfrm rot="0">
            <a:off x="1541257" y="3918021"/>
            <a:ext cx="704394" cy="70439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073"/>
                </a:lnSpc>
              </a:pPr>
            </a:p>
          </p:txBody>
        </p:sp>
      </p:grpSp>
      <p:sp>
        <p:nvSpPr>
          <p:cNvPr name="TextBox 10" id="10"/>
          <p:cNvSpPr txBox="true"/>
          <p:nvPr/>
        </p:nvSpPr>
        <p:spPr>
          <a:xfrm rot="0">
            <a:off x="1712164" y="4082538"/>
            <a:ext cx="362579" cy="461845"/>
          </a:xfrm>
          <a:prstGeom prst="rect">
            <a:avLst/>
          </a:prstGeom>
        </p:spPr>
        <p:txBody>
          <a:bodyPr anchor="t" rtlCol="false" tIns="0" lIns="0" bIns="0" rIns="0">
            <a:spAutoFit/>
          </a:bodyPr>
          <a:lstStyle/>
          <a:p>
            <a:pPr algn="ctr">
              <a:lnSpc>
                <a:spcPts val="3504"/>
              </a:lnSpc>
            </a:pPr>
            <a:r>
              <a:rPr lang="en-US" b="true" sz="3337" spc="-170">
                <a:solidFill>
                  <a:srgbClr val="021740"/>
                </a:solidFill>
                <a:latin typeface="Now Bold"/>
                <a:ea typeface="Now Bold"/>
                <a:cs typeface="Now Bold"/>
                <a:sym typeface="Now Bold"/>
              </a:rPr>
              <a:t>1</a:t>
            </a:r>
          </a:p>
        </p:txBody>
      </p:sp>
      <p:sp>
        <p:nvSpPr>
          <p:cNvPr name="TextBox 11" id="11"/>
          <p:cNvSpPr txBox="true"/>
          <p:nvPr/>
        </p:nvSpPr>
        <p:spPr>
          <a:xfrm rot="0">
            <a:off x="2526200" y="5445182"/>
            <a:ext cx="9133505" cy="2052060"/>
          </a:xfrm>
          <a:prstGeom prst="rect">
            <a:avLst/>
          </a:prstGeom>
        </p:spPr>
        <p:txBody>
          <a:bodyPr anchor="t" rtlCol="false" tIns="0" lIns="0" bIns="0" rIns="0">
            <a:spAutoFit/>
          </a:bodyPr>
          <a:lstStyle/>
          <a:p>
            <a:pPr algn="just">
              <a:lnSpc>
                <a:spcPts val="2379"/>
              </a:lnSpc>
            </a:pPr>
            <a:r>
              <a:rPr lang="en-US" sz="1699">
                <a:solidFill>
                  <a:srgbClr val="FFFFFF"/>
                </a:solidFill>
                <a:latin typeface="Now"/>
                <a:ea typeface="Now"/>
                <a:cs typeface="Now"/>
                <a:sym typeface="Now"/>
              </a:rPr>
              <a:t>Our Strategic Advantages</a:t>
            </a:r>
          </a:p>
          <a:p>
            <a:pPr algn="just" marL="367029" indent="-183514" lvl="1">
              <a:lnSpc>
                <a:spcPts val="2379"/>
              </a:lnSpc>
              <a:buFont typeface="Arial"/>
              <a:buChar char="•"/>
            </a:pPr>
            <a:r>
              <a:rPr lang="en-US" sz="1699">
                <a:solidFill>
                  <a:srgbClr val="FFFFFF"/>
                </a:solidFill>
                <a:latin typeface="Now"/>
                <a:ea typeface="Now"/>
                <a:cs typeface="Now"/>
                <a:sym typeface="Now"/>
              </a:rPr>
              <a:t>Fuel-less orbital adjustments → lower costs, longer mission life.</a:t>
            </a:r>
          </a:p>
          <a:p>
            <a:pPr algn="just" marL="367029" indent="-183514" lvl="1">
              <a:lnSpc>
                <a:spcPts val="2379"/>
              </a:lnSpc>
              <a:buFont typeface="Arial"/>
              <a:buChar char="•"/>
            </a:pPr>
            <a:r>
              <a:rPr lang="en-US" sz="1699">
                <a:solidFill>
                  <a:srgbClr val="FFFFFF"/>
                </a:solidFill>
                <a:latin typeface="Now"/>
                <a:ea typeface="Now"/>
                <a:cs typeface="Now"/>
                <a:sym typeface="Now"/>
              </a:rPr>
              <a:t>Adaptive energy harvesting → dynamic balance of thrust vs. power generation.</a:t>
            </a:r>
          </a:p>
          <a:p>
            <a:pPr algn="just" marL="367029" indent="-183514" lvl="1">
              <a:lnSpc>
                <a:spcPts val="2379"/>
              </a:lnSpc>
              <a:buFont typeface="Arial"/>
              <a:buChar char="•"/>
            </a:pPr>
            <a:r>
              <a:rPr lang="en-US" sz="1699">
                <a:solidFill>
                  <a:srgbClr val="FFFFFF"/>
                </a:solidFill>
                <a:latin typeface="Now"/>
                <a:ea typeface="Now"/>
                <a:cs typeface="Now"/>
                <a:sym typeface="Now"/>
              </a:rPr>
              <a:t>Scalable &amp; modular → from single satellites to constellations.</a:t>
            </a:r>
          </a:p>
          <a:p>
            <a:pPr algn="just" marL="367029" indent="-183514" lvl="1">
              <a:lnSpc>
                <a:spcPts val="2379"/>
              </a:lnSpc>
              <a:spcBef>
                <a:spcPct val="0"/>
              </a:spcBef>
              <a:buFont typeface="Arial"/>
              <a:buChar char="•"/>
            </a:pPr>
            <a:r>
              <a:rPr lang="en-US" sz="1699">
                <a:solidFill>
                  <a:srgbClr val="FFFFFF"/>
                </a:solidFill>
                <a:latin typeface="Now"/>
                <a:ea typeface="Now"/>
                <a:cs typeface="Now"/>
                <a:sym typeface="Now"/>
              </a:rPr>
              <a:t>Data-driven optimization → leverages OMNIWeb and DSCOVR datasets in near real-time.</a:t>
            </a:r>
          </a:p>
          <a:p>
            <a:pPr algn="just">
              <a:lnSpc>
                <a:spcPts val="2379"/>
              </a:lnSpc>
              <a:spcBef>
                <a:spcPct val="0"/>
              </a:spcBef>
            </a:pPr>
          </a:p>
        </p:txBody>
      </p:sp>
      <p:grpSp>
        <p:nvGrpSpPr>
          <p:cNvPr name="Group 12" id="12"/>
          <p:cNvGrpSpPr/>
          <p:nvPr/>
        </p:nvGrpSpPr>
        <p:grpSpPr>
          <a:xfrm rot="0">
            <a:off x="1541257" y="5473757"/>
            <a:ext cx="704394" cy="70439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073"/>
                </a:lnSpc>
              </a:pPr>
            </a:p>
          </p:txBody>
        </p:sp>
      </p:grpSp>
      <p:sp>
        <p:nvSpPr>
          <p:cNvPr name="TextBox 15" id="15"/>
          <p:cNvSpPr txBox="true"/>
          <p:nvPr/>
        </p:nvSpPr>
        <p:spPr>
          <a:xfrm rot="0">
            <a:off x="1712164" y="5638274"/>
            <a:ext cx="362579" cy="461845"/>
          </a:xfrm>
          <a:prstGeom prst="rect">
            <a:avLst/>
          </a:prstGeom>
        </p:spPr>
        <p:txBody>
          <a:bodyPr anchor="t" rtlCol="false" tIns="0" lIns="0" bIns="0" rIns="0">
            <a:spAutoFit/>
          </a:bodyPr>
          <a:lstStyle/>
          <a:p>
            <a:pPr algn="ctr">
              <a:lnSpc>
                <a:spcPts val="3504"/>
              </a:lnSpc>
            </a:pPr>
            <a:r>
              <a:rPr lang="en-US" b="true" sz="3337" spc="-170">
                <a:solidFill>
                  <a:srgbClr val="021740"/>
                </a:solidFill>
                <a:latin typeface="Now Bold"/>
                <a:ea typeface="Now Bold"/>
                <a:cs typeface="Now Bold"/>
                <a:sym typeface="Now Bold"/>
              </a:rPr>
              <a:t>2</a:t>
            </a:r>
          </a:p>
        </p:txBody>
      </p:sp>
      <p:sp>
        <p:nvSpPr>
          <p:cNvPr name="TextBox 16" id="16"/>
          <p:cNvSpPr txBox="true"/>
          <p:nvPr/>
        </p:nvSpPr>
        <p:spPr>
          <a:xfrm rot="0">
            <a:off x="2443044" y="7468667"/>
            <a:ext cx="7379295" cy="2052060"/>
          </a:xfrm>
          <a:prstGeom prst="rect">
            <a:avLst/>
          </a:prstGeom>
        </p:spPr>
        <p:txBody>
          <a:bodyPr anchor="t" rtlCol="false" tIns="0" lIns="0" bIns="0" rIns="0">
            <a:spAutoFit/>
          </a:bodyPr>
          <a:lstStyle/>
          <a:p>
            <a:pPr algn="just" marL="367029" indent="-183514" lvl="1">
              <a:lnSpc>
                <a:spcPts val="2379"/>
              </a:lnSpc>
              <a:buFont typeface="Arial"/>
              <a:buChar char="•"/>
            </a:pPr>
            <a:r>
              <a:rPr lang="en-US" sz="1699">
                <a:solidFill>
                  <a:srgbClr val="FFFFFF"/>
                </a:solidFill>
                <a:latin typeface="Now"/>
                <a:ea typeface="Now"/>
                <a:cs typeface="Now"/>
                <a:sym typeface="Now"/>
              </a:rPr>
              <a:t>Pilot Partnerships – Collaborate with CubeSat/smallsat operators to demonstrate in-orbit performance.</a:t>
            </a:r>
          </a:p>
          <a:p>
            <a:pPr algn="just" marL="367029" indent="-183514" lvl="1">
              <a:lnSpc>
                <a:spcPts val="2379"/>
              </a:lnSpc>
              <a:buFont typeface="Arial"/>
              <a:buChar char="•"/>
            </a:pPr>
            <a:r>
              <a:rPr lang="en-US" sz="1699">
                <a:solidFill>
                  <a:srgbClr val="FFFFFF"/>
                </a:solidFill>
                <a:latin typeface="Now"/>
                <a:ea typeface="Now"/>
                <a:cs typeface="Now"/>
                <a:sym typeface="Now"/>
              </a:rPr>
              <a:t>SaaS Subscriptions – Continuous optimization via HelioMesh Control Cloud.</a:t>
            </a:r>
          </a:p>
          <a:p>
            <a:pPr algn="just" marL="367029" indent="-183514" lvl="1">
              <a:lnSpc>
                <a:spcPts val="2379"/>
              </a:lnSpc>
              <a:spcBef>
                <a:spcPct val="0"/>
              </a:spcBef>
              <a:buFont typeface="Arial"/>
              <a:buChar char="•"/>
            </a:pPr>
            <a:r>
              <a:rPr lang="en-US" sz="1699">
                <a:solidFill>
                  <a:srgbClr val="FFFFFF"/>
                </a:solidFill>
                <a:latin typeface="Now"/>
                <a:ea typeface="Now"/>
                <a:cs typeface="Now"/>
                <a:sym typeface="Now"/>
              </a:rPr>
              <a:t>Licensing &amp; Hardware Sales – License AI algorithms or sell modular sails post-validation.</a:t>
            </a:r>
          </a:p>
          <a:p>
            <a:pPr algn="just">
              <a:lnSpc>
                <a:spcPts val="2379"/>
              </a:lnSpc>
              <a:spcBef>
                <a:spcPct val="0"/>
              </a:spcBef>
            </a:pPr>
          </a:p>
        </p:txBody>
      </p:sp>
      <p:grpSp>
        <p:nvGrpSpPr>
          <p:cNvPr name="Group 17" id="17"/>
          <p:cNvGrpSpPr/>
          <p:nvPr/>
        </p:nvGrpSpPr>
        <p:grpSpPr>
          <a:xfrm rot="0">
            <a:off x="1541257" y="7030777"/>
            <a:ext cx="704394" cy="70439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073"/>
                </a:lnSpc>
              </a:pPr>
            </a:p>
          </p:txBody>
        </p:sp>
      </p:grpSp>
      <p:sp>
        <p:nvSpPr>
          <p:cNvPr name="TextBox 20" id="20"/>
          <p:cNvSpPr txBox="true"/>
          <p:nvPr/>
        </p:nvSpPr>
        <p:spPr>
          <a:xfrm rot="0">
            <a:off x="1712164" y="7195294"/>
            <a:ext cx="362579" cy="461845"/>
          </a:xfrm>
          <a:prstGeom prst="rect">
            <a:avLst/>
          </a:prstGeom>
        </p:spPr>
        <p:txBody>
          <a:bodyPr anchor="t" rtlCol="false" tIns="0" lIns="0" bIns="0" rIns="0">
            <a:spAutoFit/>
          </a:bodyPr>
          <a:lstStyle/>
          <a:p>
            <a:pPr algn="ctr">
              <a:lnSpc>
                <a:spcPts val="3504"/>
              </a:lnSpc>
            </a:pPr>
            <a:r>
              <a:rPr lang="en-US" b="true" sz="3337" spc="-170">
                <a:solidFill>
                  <a:srgbClr val="021740"/>
                </a:solidFill>
                <a:latin typeface="Now Bold"/>
                <a:ea typeface="Now Bold"/>
                <a:cs typeface="Now Bold"/>
                <a:sym typeface="Now Bold"/>
              </a:rPr>
              <a:t>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38888" r="0" b="-38888"/>
            </a:stretch>
          </a:blipFill>
        </p:spPr>
      </p:sp>
      <p:sp>
        <p:nvSpPr>
          <p:cNvPr name="TextBox 3" id="3"/>
          <p:cNvSpPr txBox="true"/>
          <p:nvPr/>
        </p:nvSpPr>
        <p:spPr>
          <a:xfrm rot="0">
            <a:off x="1890678" y="3318026"/>
            <a:ext cx="11545543" cy="4555641"/>
          </a:xfrm>
          <a:prstGeom prst="rect">
            <a:avLst/>
          </a:prstGeom>
        </p:spPr>
        <p:txBody>
          <a:bodyPr anchor="t" rtlCol="false" tIns="0" lIns="0" bIns="0" rIns="0">
            <a:spAutoFit/>
          </a:bodyPr>
          <a:lstStyle/>
          <a:p>
            <a:pPr algn="l">
              <a:lnSpc>
                <a:spcPts val="17180"/>
              </a:lnSpc>
            </a:pPr>
            <a:r>
              <a:rPr lang="en-US" b="true" sz="18084">
                <a:solidFill>
                  <a:srgbClr val="FFFFFF"/>
                </a:solidFill>
                <a:latin typeface="Now Heavy"/>
                <a:ea typeface="Now Heavy"/>
                <a:cs typeface="Now Heavy"/>
                <a:sym typeface="Now Heavy"/>
              </a:rPr>
              <a:t>THANK YOU</a:t>
            </a:r>
          </a:p>
        </p:txBody>
      </p:sp>
      <p:sp>
        <p:nvSpPr>
          <p:cNvPr name="TextBox 4" id="4"/>
          <p:cNvSpPr txBox="true"/>
          <p:nvPr/>
        </p:nvSpPr>
        <p:spPr>
          <a:xfrm rot="0">
            <a:off x="1890678" y="1814975"/>
            <a:ext cx="4032970" cy="481330"/>
          </a:xfrm>
          <a:prstGeom prst="rect">
            <a:avLst/>
          </a:prstGeom>
        </p:spPr>
        <p:txBody>
          <a:bodyPr anchor="t" rtlCol="false" tIns="0" lIns="0" bIns="0" rIns="0">
            <a:spAutoFit/>
          </a:bodyPr>
          <a:lstStyle/>
          <a:p>
            <a:pPr algn="l">
              <a:lnSpc>
                <a:spcPts val="3920"/>
              </a:lnSpc>
              <a:spcBef>
                <a:spcPct val="0"/>
              </a:spcBef>
            </a:pPr>
            <a:r>
              <a:rPr lang="en-US" b="true" sz="2800">
                <a:solidFill>
                  <a:srgbClr val="FFFFFF"/>
                </a:solidFill>
                <a:latin typeface="DM Sans Bold"/>
                <a:ea typeface="DM Sans Bold"/>
                <a:cs typeface="DM Sans Bold"/>
                <a:sym typeface="DM Sans Bold"/>
              </a:rPr>
              <a:t>NSAC 2025</a:t>
            </a:r>
          </a:p>
        </p:txBody>
      </p:sp>
      <p:sp>
        <p:nvSpPr>
          <p:cNvPr name="TextBox 5" id="5"/>
          <p:cNvSpPr txBox="true"/>
          <p:nvPr/>
        </p:nvSpPr>
        <p:spPr>
          <a:xfrm rot="0">
            <a:off x="1890678" y="8468701"/>
            <a:ext cx="4032970" cy="365760"/>
          </a:xfrm>
          <a:prstGeom prst="rect">
            <a:avLst/>
          </a:prstGeom>
        </p:spPr>
        <p:txBody>
          <a:bodyPr anchor="t" rtlCol="false" tIns="0" lIns="0" bIns="0" rIns="0">
            <a:spAutoFit/>
          </a:bodyPr>
          <a:lstStyle/>
          <a:p>
            <a:pPr algn="l">
              <a:lnSpc>
                <a:spcPts val="2940"/>
              </a:lnSpc>
              <a:spcBef>
                <a:spcPct val="0"/>
              </a:spcBef>
            </a:pPr>
            <a:r>
              <a:rPr lang="en-US" b="true" sz="2100">
                <a:solidFill>
                  <a:srgbClr val="FFFFFF"/>
                </a:solidFill>
                <a:latin typeface="DM Sans Bold"/>
                <a:ea typeface="DM Sans Bold"/>
                <a:cs typeface="DM Sans Bold"/>
                <a:sym typeface="DM Sans Bold"/>
              </a:rPr>
              <a:t>Helio Mesh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DAG07tLlfGg</dc:identifier>
  <dcterms:modified xsi:type="dcterms:W3CDTF">2011-08-01T06:04:30Z</dcterms:modified>
  <cp:revision>1</cp:revision>
  <dc:title>HelioMesh_NSAC_2025_Presentation</dc:title>
</cp:coreProperties>
</file>